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Powiat</c:v>
                </c:pt>
                <c:pt idx="2">
                  <c:v>Wojewódz.</c:v>
                </c:pt>
                <c:pt idx="3">
                  <c:v>Okręg</c:v>
                </c:pt>
                <c:pt idx="4">
                  <c:v>Kraj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54.41</c:v>
                </c:pt>
                <c:pt idx="1">
                  <c:v>54.01</c:v>
                </c:pt>
                <c:pt idx="2">
                  <c:v>58.57</c:v>
                </c:pt>
                <c:pt idx="3">
                  <c:v>59.48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Powiat</c:v>
                </c:pt>
                <c:pt idx="2">
                  <c:v>Wojewódz.</c:v>
                </c:pt>
                <c:pt idx="3">
                  <c:v>Okręg</c:v>
                </c:pt>
                <c:pt idx="4">
                  <c:v>Kraj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Szkoła</c:v>
                </c:pt>
                <c:pt idx="1">
                  <c:v>Powiat</c:v>
                </c:pt>
                <c:pt idx="2">
                  <c:v>Wojewódz.</c:v>
                </c:pt>
                <c:pt idx="3">
                  <c:v>Okręg</c:v>
                </c:pt>
                <c:pt idx="4">
                  <c:v>Kraj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3248"/>
        <c:axId val="60613760"/>
      </c:barChart>
      <c:catAx>
        <c:axId val="21013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60613760"/>
        <c:crosses val="autoZero"/>
        <c:auto val="1"/>
        <c:lblAlgn val="ctr"/>
        <c:lblOffset val="100"/>
        <c:noMultiLvlLbl val="0"/>
      </c:catAx>
      <c:valAx>
        <c:axId val="6061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1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Śred. Szkoły</c:v>
                </c:pt>
                <c:pt idx="1">
                  <c:v>III A</c:v>
                </c:pt>
                <c:pt idx="2">
                  <c:v>III B</c:v>
                </c:pt>
                <c:pt idx="3">
                  <c:v>III C</c:v>
                </c:pt>
                <c:pt idx="4">
                  <c:v>III 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54.4</c:v>
                </c:pt>
                <c:pt idx="1">
                  <c:v>46.9</c:v>
                </c:pt>
                <c:pt idx="2">
                  <c:v>56</c:v>
                </c:pt>
                <c:pt idx="3">
                  <c:v>57</c:v>
                </c:pt>
                <c:pt idx="4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Śred. Szkoły</c:v>
                </c:pt>
                <c:pt idx="1">
                  <c:v>III A</c:v>
                </c:pt>
                <c:pt idx="2">
                  <c:v>III B</c:v>
                </c:pt>
                <c:pt idx="3">
                  <c:v>III C</c:v>
                </c:pt>
                <c:pt idx="4">
                  <c:v>III D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Śred. Szkoły</c:v>
                </c:pt>
                <c:pt idx="1">
                  <c:v>III A</c:v>
                </c:pt>
                <c:pt idx="2">
                  <c:v>III B</c:v>
                </c:pt>
                <c:pt idx="3">
                  <c:v>III C</c:v>
                </c:pt>
                <c:pt idx="4">
                  <c:v>III D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04000"/>
        <c:axId val="25505792"/>
      </c:barChart>
      <c:catAx>
        <c:axId val="2550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5505792"/>
        <c:crosses val="autoZero"/>
        <c:auto val="1"/>
        <c:lblAlgn val="ctr"/>
        <c:lblOffset val="100"/>
        <c:noMultiLvlLbl val="0"/>
      </c:catAx>
      <c:valAx>
        <c:axId val="2550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0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Śred. Szkoły</c:v>
                </c:pt>
                <c:pt idx="1">
                  <c:v>Chronologia</c:v>
                </c:pt>
                <c:pt idx="2">
                  <c:v>Analiza</c:v>
                </c:pt>
                <c:pt idx="3">
                  <c:v>Narracja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54.41</c:v>
                </c:pt>
                <c:pt idx="1">
                  <c:v>53.6</c:v>
                </c:pt>
                <c:pt idx="2">
                  <c:v>50.2</c:v>
                </c:pt>
                <c:pt idx="3">
                  <c:v>62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Śred. Szkoły</c:v>
                </c:pt>
                <c:pt idx="1">
                  <c:v>Chronologia</c:v>
                </c:pt>
                <c:pt idx="2">
                  <c:v>Analiza</c:v>
                </c:pt>
                <c:pt idx="3">
                  <c:v>Narracja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Śred. Szkoły</c:v>
                </c:pt>
                <c:pt idx="1">
                  <c:v>Chronologia</c:v>
                </c:pt>
                <c:pt idx="2">
                  <c:v>Analiza</c:v>
                </c:pt>
                <c:pt idx="3">
                  <c:v>Narracja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25024"/>
        <c:axId val="21826560"/>
      </c:barChart>
      <c:catAx>
        <c:axId val="2182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826560"/>
        <c:crosses val="autoZero"/>
        <c:auto val="1"/>
        <c:lblAlgn val="ctr"/>
        <c:lblOffset val="100"/>
        <c:noMultiLvlLbl val="0"/>
      </c:catAx>
      <c:valAx>
        <c:axId val="2182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2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Zadania</c:v>
                </c:pt>
              </c:strCache>
            </c:strRef>
          </c:tx>
          <c:invertIfNegative val="0"/>
          <c:cat>
            <c:numRef>
              <c:f>Arkusz1!$A$2:$A$21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Arkusz1!$B$2:$B$21</c:f>
              <c:numCache>
                <c:formatCode>General</c:formatCode>
                <c:ptCount val="20"/>
                <c:pt idx="0">
                  <c:v>31</c:v>
                </c:pt>
                <c:pt idx="1">
                  <c:v>44</c:v>
                </c:pt>
                <c:pt idx="2">
                  <c:v>59</c:v>
                </c:pt>
                <c:pt idx="3">
                  <c:v>35</c:v>
                </c:pt>
                <c:pt idx="4">
                  <c:v>43</c:v>
                </c:pt>
                <c:pt idx="5">
                  <c:v>40</c:v>
                </c:pt>
                <c:pt idx="6">
                  <c:v>59</c:v>
                </c:pt>
                <c:pt idx="7">
                  <c:v>66</c:v>
                </c:pt>
                <c:pt idx="8">
                  <c:v>75</c:v>
                </c:pt>
                <c:pt idx="9">
                  <c:v>48</c:v>
                </c:pt>
                <c:pt idx="10">
                  <c:v>51</c:v>
                </c:pt>
                <c:pt idx="11">
                  <c:v>62</c:v>
                </c:pt>
                <c:pt idx="12">
                  <c:v>84</c:v>
                </c:pt>
                <c:pt idx="13">
                  <c:v>49</c:v>
                </c:pt>
                <c:pt idx="14">
                  <c:v>56</c:v>
                </c:pt>
                <c:pt idx="15">
                  <c:v>68</c:v>
                </c:pt>
                <c:pt idx="16">
                  <c:v>29</c:v>
                </c:pt>
                <c:pt idx="17">
                  <c:v>35</c:v>
                </c:pt>
                <c:pt idx="18">
                  <c:v>34</c:v>
                </c:pt>
                <c:pt idx="19">
                  <c:v>49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numRef>
              <c:f>Arkusz1!$A$2:$A$21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Arkusz1!$C$2:$C$21</c:f>
              <c:numCache>
                <c:formatCode>General</c:formatCode>
                <c:ptCount val="20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numRef>
              <c:f>Arkusz1!$A$2:$A$21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Arkusz1!$D$2:$D$21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48832"/>
        <c:axId val="21850368"/>
      </c:barChart>
      <c:catAx>
        <c:axId val="2184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850368"/>
        <c:crosses val="autoZero"/>
        <c:auto val="1"/>
        <c:lblAlgn val="ctr"/>
        <c:lblOffset val="100"/>
        <c:noMultiLvlLbl val="0"/>
      </c:catAx>
      <c:valAx>
        <c:axId val="2185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4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08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52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41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32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7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29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10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79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28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85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29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9EF13-D18B-4671-9203-1A115AFAE8E9}" type="datetimeFigureOut">
              <a:rPr lang="pl-PL" smtClean="0"/>
              <a:t>2012-08-30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FC3E7-0567-48B5-91FD-8074ABC065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9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340769"/>
            <a:ext cx="7702624" cy="2259682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ANALIZA  WYNIKÓW EGZAMINU 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GIMNAZJALNEGO – KWIECIEŃ 2012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rgbClr val="00B0F0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HISTORIA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endParaRPr lang="pl-P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OGÓLNE   INFORMACJE  O  TEŚCIE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Zestaw egzaminacyjny zawierał 24 zadania, w tym 20 zadań z historii  i 4 zadania</a:t>
            </a: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z wiedzy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społeczeństwie,  za które łącznie można było uzyskać  33 punkty,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  historii zadania sprawdzały wiedzę i umiejętności z zakresu wszystkich wymagań ogólnych  ujętych w podstawie programowej,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Zadania z zakresu historii rozkładały się na następujące umiejętności :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I. Chronologia historyczna – 6 zadań,</a:t>
            </a: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II. Analiza i interpretacja historyczna – 13 zadań,</a:t>
            </a: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III. Tworzenie narracji historycznej – 1 zadanie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Spośród  20 zadań z historii  14 zadań było opartych na  źródłach tekstowych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i  ikonograficznych.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6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PORÓWNANIE WYNIKÓW SZKOŁY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7528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8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WYNIKI  POSZCZEGÓLNYCH  KLAS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5619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WYNIK  SZKOŁY  Z PODZIAŁEM  NA UMIEJĘTNOŚCI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5026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1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WYNIK  SZKOŁY  UZYSKANY  ZA POSZCZEGÓLNE  ZADANIA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00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3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WNIOSKI: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Więcej czasu  poświęcić na rozwiązywanie zadań z tekstami źródłowymi, ikonograficznymi, mapami i tablicami genealogicznymi,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Konsekwentnie wymagać znajomości dat i pojęć historycznych,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Doskonalić czytanie ze zrozumieniem różnych tekstów kultury,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Wykorzystać sprzęt audiowizualny do atrakcyjnego przekazu wiedzy i umiejętności,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Motywować uczniów do nauki, stosować pochwały nawet za drobne postępy,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Poprawić frekwencję uczniów na zajęciach, szczególnie na siódmej lekcji,</a:t>
            </a: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Wyrównać braki w umiejętnościach u uczniów klas I na podstawie diagnozy na wejściu.</a:t>
            </a:r>
          </a:p>
          <a:p>
            <a:pPr marL="0" indent="0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Opracował : Józef  Andrzejewski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215</Words>
  <Application>Microsoft Office PowerPoint</Application>
  <PresentationFormat>Pokaz na ekranie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ANALIZA  WYNIKÓW EGZAMINU   GIMNAZJALNEGO – KWIECIEŃ 2012</vt:lpstr>
      <vt:lpstr>OGÓLNE   INFORMACJE  O  TEŚCIE</vt:lpstr>
      <vt:lpstr>PORÓWNANIE WYNIKÓW SZKOŁY</vt:lpstr>
      <vt:lpstr>WYNIKI  POSZCZEGÓLNYCH  KLAS</vt:lpstr>
      <vt:lpstr>WYNIK  SZKOŁY  Z PODZIAŁEM  NA UMIEJĘTNOŚCI</vt:lpstr>
      <vt:lpstr>WYNIK  SZKOŁY  UZYSKANY  ZA POSZCZEGÓLNE  ZADANIA</vt:lpstr>
      <vt:lpstr>WNIOSKI: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 WYNIKÓW EGZAMINU GIMNAZJALNEGO – KWIECIEŃ 2012</dc:title>
  <dc:creator>Admin</dc:creator>
  <cp:lastModifiedBy>Kuba</cp:lastModifiedBy>
  <cp:revision>18</cp:revision>
  <dcterms:created xsi:type="dcterms:W3CDTF">2012-08-30T08:15:27Z</dcterms:created>
  <dcterms:modified xsi:type="dcterms:W3CDTF">2012-08-30T21:58:53Z</dcterms:modified>
</cp:coreProperties>
</file>